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65" r:id="rId2"/>
    <p:sldId id="267" r:id="rId3"/>
    <p:sldId id="270" r:id="rId4"/>
    <p:sldId id="272" r:id="rId5"/>
    <p:sldId id="273" r:id="rId6"/>
    <p:sldId id="275" r:id="rId7"/>
    <p:sldId id="277" r:id="rId8"/>
    <p:sldId id="280" r:id="rId9"/>
    <p:sldId id="281" r:id="rId10"/>
    <p:sldId id="282" r:id="rId11"/>
    <p:sldId id="289" r:id="rId12"/>
    <p:sldId id="284" r:id="rId13"/>
    <p:sldId id="285" r:id="rId14"/>
    <p:sldId id="286" r:id="rId15"/>
    <p:sldId id="287" r:id="rId16"/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</p:sldIdLst>
  <p:sldSz cx="12192000" cy="6858000"/>
  <p:notesSz cx="6858000" cy="9144000"/>
  <p:embeddedFontLst>
    <p:embeddedFont>
      <p:font typeface="Play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Y6jVFzBsJ9/+ZrSJIG7ZGOoqG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60"/>
  </p:normalViewPr>
  <p:slideViewPr>
    <p:cSldViewPr>
      <p:cViewPr varScale="1">
        <p:scale>
          <a:sx n="64" d="100"/>
          <a:sy n="64" d="100"/>
        </p:scale>
        <p:origin x="-72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94d5260d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94d5260d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94d5260d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94d5260d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94d5260d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94d5260d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94d5260d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f94d5260d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/>
          <p:nvPr/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 extrusionOk="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cxnSp>
        <p:nvCxnSpPr>
          <p:cNvPr id="21" name="Google Shape;21;p7"/>
          <p:cNvCxnSpPr/>
          <p:nvPr/>
        </p:nvCxnSpPr>
        <p:spPr>
          <a:xfrm>
            <a:off x="1188357" y="5151666"/>
            <a:ext cx="9822543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 rot="5400000">
            <a:off x="4312441" y="-837414"/>
            <a:ext cx="3567118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 rot="5400000">
            <a:off x="7296149" y="2146976"/>
            <a:ext cx="5029201" cy="247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 rot="5400000">
            <a:off x="2290864" y="-277239"/>
            <a:ext cx="5029201" cy="732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1143000" y="2339501"/>
            <a:ext cx="4798979" cy="3550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6250020" y="2339501"/>
            <a:ext cx="4798980" cy="3550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cap="none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1143001" y="2864795"/>
            <a:ext cx="4798978" cy="302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3"/>
          </p:nvPr>
        </p:nvSpPr>
        <p:spPr>
          <a:xfrm>
            <a:off x="6250018" y="2067127"/>
            <a:ext cx="4798981" cy="7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cap="none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lay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4"/>
          </p:nvPr>
        </p:nvSpPr>
        <p:spPr>
          <a:xfrm>
            <a:off x="6250019" y="2864795"/>
            <a:ext cx="4798982" cy="3025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"/>
              <a:buNone/>
              <a:defRPr sz="2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5627451" y="987425"/>
            <a:ext cx="5421548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lay"/>
              <a:buNone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1143000" y="3662464"/>
            <a:ext cx="3932237" cy="2206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i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513614" y="987425"/>
            <a:ext cx="5535386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143000" y="3657601"/>
            <a:ext cx="3932236" cy="2211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i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lay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"/>
              <a:buNone/>
              <a:defRPr sz="2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/>
          <p:nvPr/>
        </p:nvSpPr>
        <p:spPr>
          <a:xfrm>
            <a:off x="9749268" y="4070878"/>
            <a:ext cx="2442733" cy="2787123"/>
          </a:xfrm>
          <a:custGeom>
            <a:avLst/>
            <a:gdLst/>
            <a:ahLst/>
            <a:cxnLst/>
            <a:rect l="l" t="t" r="r" b="b"/>
            <a:pathLst>
              <a:path w="2442733" h="2787123" extrusionOk="0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7" name="Google Shape;7;p6"/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/>
            <a:ahLst/>
            <a:cxnLst/>
            <a:rect l="l" t="t" r="r" b="b"/>
            <a:pathLst>
              <a:path w="2442733" h="2787123" extrusionOk="0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cxnSp>
        <p:nvCxnSpPr>
          <p:cNvPr id="8" name="Google Shape;8;p6"/>
          <p:cNvCxnSpPr/>
          <p:nvPr/>
        </p:nvCxnSpPr>
        <p:spPr>
          <a:xfrm>
            <a:off x="1233837" y="6172200"/>
            <a:ext cx="976063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9;p6"/>
          <p:cNvSpPr txBox="1"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sz="40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"/>
              <a:buNone/>
              <a:defRPr sz="1800" b="0" i="1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lay"/>
              <a:buNone/>
              <a:defRPr sz="1400" b="0" i="1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dt" idx="10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ftr" idx="11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340" y="571480"/>
            <a:ext cx="8501122" cy="1360898"/>
          </a:xfrm>
        </p:spPr>
        <p:txBody>
          <a:bodyPr>
            <a:noAutofit/>
          </a:bodyPr>
          <a:lstStyle/>
          <a:p>
            <a:pPr algn="ctr"/>
            <a:r>
              <a:rPr lang="it-IT" sz="4800" dirty="0" smtClean="0"/>
              <a:t>RESTITUZIONE DATI INVALSI </a:t>
            </a:r>
            <a:br>
              <a:rPr lang="it-IT" sz="4800" dirty="0" smtClean="0"/>
            </a:br>
            <a:r>
              <a:rPr lang="it-IT" sz="4800" dirty="0" smtClean="0"/>
              <a:t>A.S. 2020/2021</a:t>
            </a:r>
            <a:endParaRPr lang="it-IT" sz="48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95274" y="2357430"/>
            <a:ext cx="9905999" cy="3567118"/>
          </a:xfrm>
        </p:spPr>
        <p:txBody>
          <a:bodyPr/>
          <a:lstStyle/>
          <a:p>
            <a:endParaRPr lang="it-IT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SCUOLA PRIMARIA </a:t>
            </a:r>
            <a:r>
              <a:rPr lang="it-IT" dirty="0" smtClean="0"/>
              <a:t>– Classi II e V Plessi </a:t>
            </a:r>
            <a:r>
              <a:rPr lang="it-IT" dirty="0" err="1" smtClean="0"/>
              <a:t>Celli</a:t>
            </a:r>
            <a:r>
              <a:rPr lang="it-IT" dirty="0" smtClean="0"/>
              <a:t> e Pizzetti</a:t>
            </a:r>
          </a:p>
          <a:p>
            <a:r>
              <a:rPr lang="it-IT" dirty="0" smtClean="0"/>
              <a:t>Materie: Italiano, Matematica, Inglese (solo classi V)</a:t>
            </a:r>
          </a:p>
          <a:p>
            <a:endParaRPr lang="it-IT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SCUOLA SECONDARIA </a:t>
            </a:r>
            <a:r>
              <a:rPr lang="it-IT" b="1" dirty="0" err="1" smtClean="0">
                <a:solidFill>
                  <a:srgbClr val="FF0000"/>
                </a:solidFill>
              </a:rPr>
              <a:t>DI</a:t>
            </a:r>
            <a:r>
              <a:rPr lang="it-IT" b="1" dirty="0" smtClean="0">
                <a:solidFill>
                  <a:srgbClr val="FF0000"/>
                </a:solidFill>
              </a:rPr>
              <a:t> PRIMO GRADO </a:t>
            </a:r>
            <a:r>
              <a:rPr lang="it-IT" dirty="0" smtClean="0"/>
              <a:t>– Classi III </a:t>
            </a:r>
            <a:r>
              <a:rPr lang="it-IT" dirty="0" err="1" smtClean="0"/>
              <a:t>Villoresi</a:t>
            </a:r>
            <a:endParaRPr lang="it-IT" dirty="0" smtClean="0"/>
          </a:p>
          <a:p>
            <a:r>
              <a:rPr lang="it-IT" dirty="0" smtClean="0"/>
              <a:t>Materie: Italiano, Matematica, Inglese</a:t>
            </a:r>
            <a:endParaRPr lang="it-IT" dirty="0"/>
          </a:p>
        </p:txBody>
      </p:sp>
      <p:pic>
        <p:nvPicPr>
          <p:cNvPr id="4" name="Google Shape;90;p1"/>
          <p:cNvPicPr preferRelativeResize="0"/>
          <p:nvPr/>
        </p:nvPicPr>
        <p:blipFill rotWithShape="1">
          <a:blip r:embed="rId2">
            <a:alphaModFix/>
          </a:blip>
          <a:srcRect l="2049" r="31048" b="-1"/>
          <a:stretch/>
        </p:blipFill>
        <p:spPr>
          <a:xfrm>
            <a:off x="7310446" y="0"/>
            <a:ext cx="4881554" cy="6858000"/>
          </a:xfrm>
          <a:custGeom>
            <a:avLst/>
            <a:gdLst/>
            <a:ahLst/>
            <a:cxnLst/>
            <a:rect l="l" t="t" r="r" b="b"/>
            <a:pathLst>
              <a:path w="6873692" h="6858000" extrusionOk="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58915B4-444E-4F7B-9935-7F847309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02" y="357166"/>
            <a:ext cx="10120313" cy="1360898"/>
          </a:xfrm>
        </p:spPr>
        <p:txBody>
          <a:bodyPr/>
          <a:lstStyle/>
          <a:p>
            <a:pPr algn="ctr"/>
            <a:r>
              <a:rPr lang="it-IT" dirty="0"/>
              <a:t>Punteggi generali prova d’</a:t>
            </a:r>
            <a:r>
              <a:rPr lang="it-IT" b="1" dirty="0">
                <a:solidFill>
                  <a:srgbClr val="FF0000"/>
                </a:solidFill>
              </a:rPr>
              <a:t>Italiano</a:t>
            </a:r>
            <a:r>
              <a:rPr lang="it-IT" dirty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per </a:t>
            </a:r>
            <a:r>
              <a:rPr lang="it-IT" dirty="0"/>
              <a:t>classi di Plesso e Istituto</a:t>
            </a:r>
          </a:p>
        </p:txBody>
      </p:sp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xmlns="" id="{FCB00935-4023-4F55-8807-A7A736A03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340" y="1785926"/>
            <a:ext cx="9933541" cy="4857784"/>
          </a:xfrm>
        </p:spPr>
      </p:pic>
    </p:spTree>
    <p:extLst>
      <p:ext uri="{BB962C8B-B14F-4D97-AF65-F5344CB8AC3E}">
        <p14:creationId xmlns:p14="http://schemas.microsoft.com/office/powerpoint/2010/main" xmlns="" val="391206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961F2D6-EFC3-4F5E-9A62-7DD87783E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40" y="357166"/>
            <a:ext cx="9905999" cy="1360898"/>
          </a:xfrm>
        </p:spPr>
        <p:txBody>
          <a:bodyPr/>
          <a:lstStyle/>
          <a:p>
            <a:pPr algn="ctr"/>
            <a:r>
              <a:rPr lang="it-IT" dirty="0"/>
              <a:t>Punteggi generali prova di </a:t>
            </a:r>
            <a:r>
              <a:rPr lang="it-IT" b="1" dirty="0">
                <a:solidFill>
                  <a:srgbClr val="FF0000"/>
                </a:solidFill>
              </a:rPr>
              <a:t>Matematica</a:t>
            </a:r>
            <a:r>
              <a:rPr lang="it-IT" dirty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per </a:t>
            </a:r>
            <a:r>
              <a:rPr lang="it-IT" dirty="0"/>
              <a:t>classi di Plesso e Istituto</a:t>
            </a:r>
          </a:p>
        </p:txBody>
      </p:sp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xmlns="" id="{CE45D9FE-7919-494A-9B34-B026E5B66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12" y="1690688"/>
            <a:ext cx="10707906" cy="4738708"/>
          </a:xfrm>
        </p:spPr>
      </p:pic>
    </p:spTree>
    <p:extLst>
      <p:ext uri="{BB962C8B-B14F-4D97-AF65-F5344CB8AC3E}">
        <p14:creationId xmlns:p14="http://schemas.microsoft.com/office/powerpoint/2010/main" xmlns="" val="352796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BDB559-F4A3-4990-96CE-F0481EA6A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22" y="428604"/>
            <a:ext cx="11358642" cy="114658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Andamento prova di </a:t>
            </a:r>
            <a:r>
              <a:rPr lang="it-IT" b="1" dirty="0">
                <a:solidFill>
                  <a:srgbClr val="FF0000"/>
                </a:solidFill>
              </a:rPr>
              <a:t>inglese </a:t>
            </a:r>
            <a:r>
              <a:rPr lang="it-IT" b="1" dirty="0" err="1">
                <a:solidFill>
                  <a:srgbClr val="FF0000"/>
                </a:solidFill>
              </a:rPr>
              <a:t>Listening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ultimi 3 anni</a:t>
            </a:r>
          </a:p>
        </p:txBody>
      </p:sp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xmlns="" id="{450DF446-FBA0-42AB-9DE6-ED1BD9071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581" y="1643050"/>
            <a:ext cx="10297517" cy="4582424"/>
          </a:xfrm>
        </p:spPr>
      </p:pic>
    </p:spTree>
    <p:extLst>
      <p:ext uri="{BB962C8B-B14F-4D97-AF65-F5344CB8AC3E}">
        <p14:creationId xmlns:p14="http://schemas.microsoft.com/office/powerpoint/2010/main" xmlns="" val="553670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883E01A-EC63-4077-9B1E-69DE3766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36" y="428604"/>
            <a:ext cx="10406065" cy="1360898"/>
          </a:xfrm>
        </p:spPr>
        <p:txBody>
          <a:bodyPr/>
          <a:lstStyle/>
          <a:p>
            <a:pPr algn="ctr"/>
            <a:r>
              <a:rPr lang="it-IT" dirty="0"/>
              <a:t>Punteggi generali prova di </a:t>
            </a:r>
            <a:r>
              <a:rPr lang="it-IT" b="1" dirty="0">
                <a:solidFill>
                  <a:srgbClr val="FF0000"/>
                </a:solidFill>
              </a:rPr>
              <a:t>Inglese </a:t>
            </a:r>
            <a:r>
              <a:rPr lang="it-IT" b="1" dirty="0" err="1">
                <a:solidFill>
                  <a:srgbClr val="FF0000"/>
                </a:solidFill>
              </a:rPr>
              <a:t>Listening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per classi di Plesso e Istituto</a:t>
            </a:r>
          </a:p>
        </p:txBody>
      </p:sp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xmlns="" id="{4EBB56F5-235C-49BF-B13D-024A3FBD7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751" y="1967706"/>
            <a:ext cx="10538661" cy="4390252"/>
          </a:xfrm>
        </p:spPr>
      </p:pic>
    </p:spTree>
    <p:extLst>
      <p:ext uri="{BB962C8B-B14F-4D97-AF65-F5344CB8AC3E}">
        <p14:creationId xmlns:p14="http://schemas.microsoft.com/office/powerpoint/2010/main" xmlns="" val="115504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390F72-7B43-49BE-8E1A-53C42347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8" y="428604"/>
            <a:ext cx="10930014" cy="94797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Andamento prova di </a:t>
            </a:r>
            <a:r>
              <a:rPr lang="it-IT" b="1" dirty="0">
                <a:solidFill>
                  <a:srgbClr val="FF0000"/>
                </a:solidFill>
              </a:rPr>
              <a:t>Inglese Reading </a:t>
            </a:r>
            <a:r>
              <a:rPr lang="it-IT" dirty="0"/>
              <a:t>ultimi 3 anni</a:t>
            </a:r>
          </a:p>
        </p:txBody>
      </p:sp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xmlns="" id="{D1ACBC15-F659-4DFC-9167-5CB8F8DF5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60" y="1714488"/>
            <a:ext cx="11383846" cy="4595832"/>
          </a:xfrm>
        </p:spPr>
      </p:pic>
    </p:spTree>
    <p:extLst>
      <p:ext uri="{BB962C8B-B14F-4D97-AF65-F5344CB8AC3E}">
        <p14:creationId xmlns:p14="http://schemas.microsoft.com/office/powerpoint/2010/main" xmlns="" val="1942174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3F077C9-9839-4AC2-B755-FC89B61B4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74" y="357166"/>
            <a:ext cx="10477503" cy="1360898"/>
          </a:xfrm>
        </p:spPr>
        <p:txBody>
          <a:bodyPr/>
          <a:lstStyle/>
          <a:p>
            <a:pPr algn="ctr"/>
            <a:r>
              <a:rPr lang="it-IT" dirty="0"/>
              <a:t>Punteggi generali prova di </a:t>
            </a:r>
            <a:r>
              <a:rPr lang="it-IT" b="1" dirty="0">
                <a:solidFill>
                  <a:srgbClr val="FF0000"/>
                </a:solidFill>
              </a:rPr>
              <a:t>Inglese Reading </a:t>
            </a:r>
            <a:r>
              <a:rPr lang="it-IT" dirty="0"/>
              <a:t>per classi di Plesso e Istituto</a:t>
            </a:r>
          </a:p>
        </p:txBody>
      </p:sp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xmlns="" id="{1E74CD6C-A6AD-4E6E-86D5-F9659641E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300" y="1690688"/>
            <a:ext cx="9677400" cy="4923176"/>
          </a:xfrm>
        </p:spPr>
      </p:pic>
    </p:spTree>
    <p:extLst>
      <p:ext uri="{BB962C8B-B14F-4D97-AF65-F5344CB8AC3E}">
        <p14:creationId xmlns:p14="http://schemas.microsoft.com/office/powerpoint/2010/main" xmlns="" val="3368310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l="2049" r="31048" b="-1"/>
          <a:stretch/>
        </p:blipFill>
        <p:spPr>
          <a:xfrm>
            <a:off x="5318308" y="10"/>
            <a:ext cx="6873692" cy="6857990"/>
          </a:xfrm>
          <a:custGeom>
            <a:avLst/>
            <a:gdLst/>
            <a:ahLst/>
            <a:cxnLst/>
            <a:rect l="l" t="t" r="r" b="b"/>
            <a:pathLst>
              <a:path w="6873692" h="6858000" extrusionOk="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452398" y="2357430"/>
            <a:ext cx="8358245" cy="164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lay"/>
              <a:buNone/>
            </a:pPr>
            <a:r>
              <a:rPr lang="it-IT" sz="3600" dirty="0" smtClean="0"/>
              <a:t>ANDAMENTO DEGLI STUDENTI NELLE PROVE STANDARDIZZATE NAZIONALI  </a:t>
            </a:r>
            <a:br>
              <a:rPr lang="it-IT" sz="3600" dirty="0" smtClean="0"/>
            </a:br>
            <a:r>
              <a:rPr lang="it-IT" sz="3600" dirty="0" smtClean="0"/>
              <a:t>NEGLI ULTIMI TRE ANNI</a:t>
            </a:r>
            <a:endParaRPr dirty="0"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738282" y="285728"/>
            <a:ext cx="6286544" cy="1267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2800" dirty="0"/>
              <a:t>SCUOLA SECONDARIA </a:t>
            </a:r>
            <a:r>
              <a:rPr lang="it-IT" sz="2800" dirty="0" err="1"/>
              <a:t>DI</a:t>
            </a:r>
            <a:r>
              <a:rPr lang="it-IT" sz="2800" dirty="0"/>
              <a:t> I GRADO </a:t>
            </a:r>
            <a:r>
              <a:rPr lang="it-IT" sz="2800" dirty="0" smtClean="0"/>
              <a:t>CLASSI </a:t>
            </a:r>
            <a:r>
              <a:rPr lang="it-IT" sz="2800" dirty="0"/>
              <a:t>TERZE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238084" y="509451"/>
            <a:ext cx="11715832" cy="172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it-IT" sz="3600" dirty="0"/>
              <a:t>Distribuzione degli studenti per livelli </a:t>
            </a:r>
            <a:r>
              <a:rPr lang="it-IT" sz="3600" dirty="0" smtClean="0"/>
              <a:t>di apprendimento </a:t>
            </a:r>
            <a:r>
              <a:rPr lang="it-IT" b="1" dirty="0">
                <a:solidFill>
                  <a:srgbClr val="FF0000"/>
                </a:solidFill>
              </a:rPr>
              <a:t>ITALIANO</a:t>
            </a:r>
            <a:r>
              <a:rPr lang="it-IT" dirty="0"/>
              <a:t> </a:t>
            </a:r>
            <a:endParaRPr dirty="0"/>
          </a:p>
        </p:txBody>
      </p:sp>
      <p:pic>
        <p:nvPicPr>
          <p:cNvPr id="98" name="Google Shape;98;p2" descr="Immagine che contiene tavolo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5654" y="2377440"/>
            <a:ext cx="11720689" cy="4140926"/>
          </a:xfrm>
          <a:prstGeom prst="rect">
            <a:avLst/>
          </a:prstGeom>
          <a:solidFill>
            <a:srgbClr val="A3CCEC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166646" y="509451"/>
            <a:ext cx="11787270" cy="172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it-IT" sz="3600" dirty="0"/>
              <a:t>Distribuzione degli studenti per livelli </a:t>
            </a:r>
            <a:r>
              <a:rPr lang="it-IT" sz="3600" dirty="0" smtClean="0"/>
              <a:t>di </a:t>
            </a:r>
            <a:r>
              <a:rPr lang="it-IT" sz="3600" dirty="0"/>
              <a:t>apprendimento</a:t>
            </a:r>
            <a:r>
              <a:rPr lang="it-IT" dirty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MATEMATICA</a:t>
            </a:r>
            <a:r>
              <a:rPr lang="it-IT" dirty="0" smtClean="0"/>
              <a:t> </a:t>
            </a:r>
            <a:endParaRPr dirty="0"/>
          </a:p>
        </p:txBody>
      </p:sp>
      <p:pic>
        <p:nvPicPr>
          <p:cNvPr id="104" name="Google Shape;104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5654" y="2364377"/>
            <a:ext cx="11720689" cy="4101737"/>
          </a:xfrm>
          <a:prstGeom prst="rect">
            <a:avLst/>
          </a:prstGeom>
          <a:solidFill>
            <a:srgbClr val="A3CCEC"/>
          </a:solidFill>
          <a:ln w="38100" cap="flat" cmpd="sng">
            <a:solidFill>
              <a:srgbClr val="A3CCE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238084" y="285728"/>
            <a:ext cx="11715832" cy="175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it-IT" sz="3600" dirty="0"/>
              <a:t>Distribuzione degli studenti per livelli di apprendimento </a:t>
            </a:r>
            <a:r>
              <a:rPr lang="it-IT" b="1" dirty="0" smtClean="0">
                <a:solidFill>
                  <a:srgbClr val="FF0000"/>
                </a:solidFill>
              </a:rPr>
              <a:t>INGLESE </a:t>
            </a:r>
            <a:r>
              <a:rPr lang="it-IT" b="1" dirty="0" smtClean="0">
                <a:solidFill>
                  <a:srgbClr val="FF0000"/>
                </a:solidFill>
              </a:rPr>
              <a:t>LISTENING</a:t>
            </a:r>
            <a:endParaRPr sz="2200" dirty="0"/>
          </a:p>
        </p:txBody>
      </p:sp>
      <p:pic>
        <p:nvPicPr>
          <p:cNvPr id="110" name="Google Shape;110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5655" y="2351314"/>
            <a:ext cx="11720689" cy="4114799"/>
          </a:xfrm>
          <a:prstGeom prst="rect">
            <a:avLst/>
          </a:prstGeom>
          <a:solidFill>
            <a:srgbClr val="A3CCEC"/>
          </a:solidFill>
          <a:ln w="38100" cap="flat" cmpd="sng">
            <a:solidFill>
              <a:srgbClr val="A3CCE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l="2049" r="31048" b="-1"/>
          <a:stretch/>
        </p:blipFill>
        <p:spPr>
          <a:xfrm>
            <a:off x="5318308" y="10"/>
            <a:ext cx="6873692" cy="6857990"/>
          </a:xfrm>
          <a:custGeom>
            <a:avLst/>
            <a:gdLst/>
            <a:ahLst/>
            <a:cxnLst/>
            <a:rect l="l" t="t" r="r" b="b"/>
            <a:pathLst>
              <a:path w="6873692" h="6858000" extrusionOk="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380960" y="2428868"/>
            <a:ext cx="7358114" cy="185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5400" dirty="0"/>
              <a:t>SCUOLA </a:t>
            </a:r>
            <a:r>
              <a:rPr lang="it-IT" sz="5400" dirty="0" smtClean="0"/>
              <a:t>PRIMARIA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5400" dirty="0" smtClean="0"/>
              <a:t>CLASSI </a:t>
            </a:r>
            <a:r>
              <a:rPr lang="it-IT" sz="5400" dirty="0" smtClean="0"/>
              <a:t>SECONDE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0" y="285728"/>
            <a:ext cx="11787270" cy="175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48148"/>
              <a:buFont typeface="Play"/>
              <a:buNone/>
            </a:pPr>
            <a:r>
              <a:rPr lang="it-IT" sz="3600" dirty="0"/>
              <a:t>Distribuzione degli studenti per livelli di </a:t>
            </a:r>
            <a:r>
              <a:rPr lang="it-IT" sz="3600" dirty="0" smtClean="0"/>
              <a:t>apprendimento</a:t>
            </a:r>
            <a:br>
              <a:rPr lang="it-IT" sz="3600" dirty="0" smtClean="0"/>
            </a:br>
            <a:r>
              <a:rPr lang="it-IT" b="1" dirty="0" smtClean="0">
                <a:solidFill>
                  <a:srgbClr val="FF0000"/>
                </a:solidFill>
              </a:rPr>
              <a:t>INGLESE READING </a:t>
            </a:r>
            <a:endParaRPr sz="2700" dirty="0"/>
          </a:p>
        </p:txBody>
      </p:sp>
      <p:pic>
        <p:nvPicPr>
          <p:cNvPr id="116" name="Google Shape;116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5654" y="2233833"/>
            <a:ext cx="11720689" cy="4140841"/>
          </a:xfrm>
          <a:prstGeom prst="rect">
            <a:avLst/>
          </a:prstGeom>
          <a:solidFill>
            <a:srgbClr val="A3CCEC"/>
          </a:solidFill>
          <a:ln w="38100" cap="flat" cmpd="sng">
            <a:solidFill>
              <a:srgbClr val="A3CCE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94d5260dd_0_7"/>
          <p:cNvSpPr txBox="1">
            <a:spLocks noGrp="1"/>
          </p:cNvSpPr>
          <p:nvPr>
            <p:ph type="title"/>
          </p:nvPr>
        </p:nvSpPr>
        <p:spPr>
          <a:xfrm>
            <a:off x="166646" y="340221"/>
            <a:ext cx="11787270" cy="18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600" dirty="0"/>
              <a:t>Punteggi generali prova di  </a:t>
            </a:r>
            <a:r>
              <a:rPr lang="it-IT" b="1" dirty="0">
                <a:solidFill>
                  <a:srgbClr val="FF0000"/>
                </a:solidFill>
              </a:rPr>
              <a:t>ITALIANO</a:t>
            </a:r>
            <a:r>
              <a:rPr lang="it-IT" dirty="0"/>
              <a:t> 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per </a:t>
            </a:r>
            <a:r>
              <a:rPr lang="it-IT" sz="3600" dirty="0"/>
              <a:t>classi di Plesso e </a:t>
            </a:r>
            <a:r>
              <a:rPr lang="it-IT" sz="3600" dirty="0" smtClean="0"/>
              <a:t>Istituto</a:t>
            </a:r>
            <a:endParaRPr sz="3600" dirty="0"/>
          </a:p>
        </p:txBody>
      </p:sp>
      <p:pic>
        <p:nvPicPr>
          <p:cNvPr id="122" name="Google Shape;122;gf94d5260dd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86123"/>
            <a:ext cx="11844624" cy="420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94d5260dd_0_13"/>
          <p:cNvSpPr txBox="1">
            <a:spLocks noGrp="1"/>
          </p:cNvSpPr>
          <p:nvPr>
            <p:ph type="title"/>
          </p:nvPr>
        </p:nvSpPr>
        <p:spPr>
          <a:xfrm>
            <a:off x="166646" y="376021"/>
            <a:ext cx="11644394" cy="185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600" dirty="0"/>
              <a:t>Punteggi generali prova di  </a:t>
            </a:r>
            <a:r>
              <a:rPr lang="it-IT" b="1" dirty="0">
                <a:solidFill>
                  <a:srgbClr val="FF0000"/>
                </a:solidFill>
              </a:rPr>
              <a:t>MATEMATICA</a:t>
            </a:r>
            <a:r>
              <a:rPr lang="it-IT" dirty="0"/>
              <a:t> 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per </a:t>
            </a:r>
            <a:r>
              <a:rPr lang="it-IT" sz="3600" dirty="0"/>
              <a:t>classi di Plesso e </a:t>
            </a:r>
            <a:r>
              <a:rPr lang="it-IT" sz="3600" dirty="0" smtClean="0"/>
              <a:t>Istituto</a:t>
            </a:r>
            <a:endParaRPr sz="3600" dirty="0"/>
          </a:p>
        </p:txBody>
      </p:sp>
      <p:pic>
        <p:nvPicPr>
          <p:cNvPr id="128" name="Google Shape;128;gf94d5260dd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86026"/>
            <a:ext cx="11737174" cy="425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94d5260dd_0_19"/>
          <p:cNvSpPr txBox="1">
            <a:spLocks noGrp="1"/>
          </p:cNvSpPr>
          <p:nvPr>
            <p:ph type="title"/>
          </p:nvPr>
        </p:nvSpPr>
        <p:spPr>
          <a:xfrm>
            <a:off x="166646" y="428604"/>
            <a:ext cx="11644394" cy="174844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600" dirty="0"/>
              <a:t>Punteggi generali prova di  </a:t>
            </a:r>
            <a:r>
              <a:rPr lang="it-IT" b="1" dirty="0">
                <a:solidFill>
                  <a:srgbClr val="FF0000"/>
                </a:solidFill>
              </a:rPr>
              <a:t>INGLESE </a:t>
            </a:r>
            <a:r>
              <a:rPr lang="it-IT" b="1" dirty="0" smtClean="0">
                <a:solidFill>
                  <a:srgbClr val="FF0000"/>
                </a:solidFill>
              </a:rPr>
              <a:t>LISTENING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per </a:t>
            </a:r>
            <a:r>
              <a:rPr lang="it-IT" sz="3600" dirty="0"/>
              <a:t>classi di Plesso e </a:t>
            </a:r>
            <a:r>
              <a:rPr lang="it-IT" sz="3600" dirty="0" smtClean="0"/>
              <a:t>Istituto</a:t>
            </a:r>
            <a:endParaRPr sz="3600" dirty="0"/>
          </a:p>
        </p:txBody>
      </p:sp>
      <p:pic>
        <p:nvPicPr>
          <p:cNvPr id="134" name="Google Shape;134;gf94d5260dd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50" y="2517425"/>
            <a:ext cx="11757925" cy="411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94d5260dd_0_25"/>
          <p:cNvSpPr txBox="1">
            <a:spLocks noGrp="1"/>
          </p:cNvSpPr>
          <p:nvPr>
            <p:ph type="title"/>
          </p:nvPr>
        </p:nvSpPr>
        <p:spPr>
          <a:xfrm>
            <a:off x="309522" y="428604"/>
            <a:ext cx="11430080" cy="180513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3600" dirty="0"/>
              <a:t>Punteggi generali prova di  </a:t>
            </a:r>
            <a:r>
              <a:rPr lang="it-IT" b="1" dirty="0">
                <a:solidFill>
                  <a:srgbClr val="FF0000"/>
                </a:solidFill>
              </a:rPr>
              <a:t>INGLESE READING </a:t>
            </a: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sz="3600" dirty="0" smtClean="0"/>
              <a:t>per </a:t>
            </a:r>
            <a:r>
              <a:rPr lang="it-IT" sz="3600" dirty="0"/>
              <a:t>classi di Plesso e </a:t>
            </a:r>
            <a:r>
              <a:rPr lang="it-IT" sz="3600" dirty="0" smtClean="0"/>
              <a:t>Istituto</a:t>
            </a:r>
            <a:endParaRPr sz="3600" dirty="0"/>
          </a:p>
        </p:txBody>
      </p:sp>
      <p:pic>
        <p:nvPicPr>
          <p:cNvPr id="140" name="Google Shape;140;gf94d5260dd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225" y="2538850"/>
            <a:ext cx="11501025" cy="410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D36917A-31FB-4D87-BCA2-DD5FFFB2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778" y="214290"/>
            <a:ext cx="9905999" cy="1360898"/>
          </a:xfrm>
        </p:spPr>
        <p:txBody>
          <a:bodyPr/>
          <a:lstStyle/>
          <a:p>
            <a:r>
              <a:rPr lang="it-IT" dirty="0"/>
              <a:t>Andamento prova d’</a:t>
            </a:r>
            <a:r>
              <a:rPr lang="it-IT" b="1" dirty="0">
                <a:solidFill>
                  <a:srgbClr val="FF0000"/>
                </a:solidFill>
              </a:rPr>
              <a:t>Italiano</a:t>
            </a:r>
            <a:r>
              <a:rPr lang="it-IT" dirty="0"/>
              <a:t> ultimi 6 anni</a:t>
            </a:r>
          </a:p>
        </p:txBody>
      </p:sp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xmlns="" id="{613CAAF8-EEBC-42B9-8665-61C699567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340" y="1500174"/>
            <a:ext cx="9782175" cy="5035549"/>
          </a:xfrm>
        </p:spPr>
      </p:pic>
    </p:spTree>
    <p:extLst>
      <p:ext uri="{BB962C8B-B14F-4D97-AF65-F5344CB8AC3E}">
        <p14:creationId xmlns:p14="http://schemas.microsoft.com/office/powerpoint/2010/main" xmlns="" val="35647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46ADEC9-7F0A-4B28-81BE-450064163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74" y="357166"/>
            <a:ext cx="11001452" cy="1075146"/>
          </a:xfrm>
        </p:spPr>
        <p:txBody>
          <a:bodyPr/>
          <a:lstStyle/>
          <a:p>
            <a:r>
              <a:rPr lang="it-IT" dirty="0"/>
              <a:t>Andamento prova di </a:t>
            </a:r>
            <a:r>
              <a:rPr lang="it-IT" b="1" dirty="0">
                <a:solidFill>
                  <a:srgbClr val="FF0000"/>
                </a:solidFill>
              </a:rPr>
              <a:t>Matematica</a:t>
            </a:r>
            <a:r>
              <a:rPr lang="it-IT" dirty="0"/>
              <a:t> ultimi 6 anni</a:t>
            </a:r>
          </a:p>
        </p:txBody>
      </p:sp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xmlns="" id="{E04D40D1-4B9D-4583-AE00-5B3F03E34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151" y="1214069"/>
            <a:ext cx="10239412" cy="5434381"/>
          </a:xfrm>
        </p:spPr>
      </p:pic>
    </p:spTree>
    <p:extLst>
      <p:ext uri="{BB962C8B-B14F-4D97-AF65-F5344CB8AC3E}">
        <p14:creationId xmlns:p14="http://schemas.microsoft.com/office/powerpoint/2010/main" xmlns="" val="154297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34A6FD2-BBD2-41AB-B3FB-33DFE564D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778" y="428604"/>
            <a:ext cx="9905999" cy="1360898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Punteggi generali prova d’</a:t>
            </a:r>
            <a:r>
              <a:rPr lang="it-IT" b="1" dirty="0">
                <a:solidFill>
                  <a:srgbClr val="FF0000"/>
                </a:solidFill>
              </a:rPr>
              <a:t>Italiano</a:t>
            </a:r>
            <a:r>
              <a:rPr lang="it-IT" dirty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per </a:t>
            </a:r>
            <a:r>
              <a:rPr lang="it-IT" dirty="0"/>
              <a:t>classi </a:t>
            </a:r>
            <a:r>
              <a:rPr lang="it-IT" dirty="0" smtClean="0"/>
              <a:t>di </a:t>
            </a:r>
            <a:r>
              <a:rPr lang="it-IT" dirty="0"/>
              <a:t>Plesso e Istituto</a:t>
            </a:r>
          </a:p>
        </p:txBody>
      </p:sp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xmlns="" id="{5C3A68D5-8988-46F1-B029-F743B3A19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393" y="1882066"/>
            <a:ext cx="10263457" cy="4475892"/>
          </a:xfrm>
        </p:spPr>
      </p:pic>
    </p:spTree>
    <p:extLst>
      <p:ext uri="{BB962C8B-B14F-4D97-AF65-F5344CB8AC3E}">
        <p14:creationId xmlns:p14="http://schemas.microsoft.com/office/powerpoint/2010/main" xmlns="" val="419577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00F6662-1435-458E-8D71-4DE6C10B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778" y="357166"/>
            <a:ext cx="9905999" cy="1360898"/>
          </a:xfrm>
        </p:spPr>
        <p:txBody>
          <a:bodyPr/>
          <a:lstStyle/>
          <a:p>
            <a:pPr algn="ctr"/>
            <a:r>
              <a:rPr lang="it-IT" dirty="0"/>
              <a:t>Punteggio generali prova di </a:t>
            </a:r>
            <a:r>
              <a:rPr lang="it-IT" b="1" dirty="0">
                <a:solidFill>
                  <a:srgbClr val="FF0000"/>
                </a:solidFill>
              </a:rPr>
              <a:t>Matematica</a:t>
            </a:r>
            <a:r>
              <a:rPr lang="it-IT" dirty="0"/>
              <a:t> per classi di Plesso e Istituto</a:t>
            </a:r>
          </a:p>
        </p:txBody>
      </p:sp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xmlns="" id="{2BC7CF57-3A74-4FA9-B16E-9247C8249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88" y="1928802"/>
            <a:ext cx="10668448" cy="4462483"/>
          </a:xfrm>
        </p:spPr>
      </p:pic>
    </p:spTree>
    <p:extLst>
      <p:ext uri="{BB962C8B-B14F-4D97-AF65-F5344CB8AC3E}">
        <p14:creationId xmlns:p14="http://schemas.microsoft.com/office/powerpoint/2010/main" xmlns="" val="48964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l="2049" r="31048" b="-1"/>
          <a:stretch/>
        </p:blipFill>
        <p:spPr>
          <a:xfrm>
            <a:off x="5318308" y="10"/>
            <a:ext cx="6873692" cy="6857990"/>
          </a:xfrm>
          <a:custGeom>
            <a:avLst/>
            <a:gdLst/>
            <a:ahLst/>
            <a:cxnLst/>
            <a:rect l="l" t="t" r="r" b="b"/>
            <a:pathLst>
              <a:path w="6873692" h="6858000" extrusionOk="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380960" y="2428868"/>
            <a:ext cx="7358114" cy="185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5400" dirty="0"/>
              <a:t>SCUOLA </a:t>
            </a:r>
            <a:r>
              <a:rPr lang="it-IT" sz="5400" dirty="0" smtClean="0"/>
              <a:t>PRIMARIA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it-IT" sz="5400" dirty="0" smtClean="0"/>
              <a:t>CLASSI </a:t>
            </a:r>
            <a:r>
              <a:rPr lang="it-IT" sz="5400" dirty="0" smtClean="0"/>
              <a:t>QUINTE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CAE90CD-CB59-4CD2-BFF2-814FBE86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778" y="357166"/>
            <a:ext cx="9905999" cy="1360898"/>
          </a:xfrm>
        </p:spPr>
        <p:txBody>
          <a:bodyPr/>
          <a:lstStyle/>
          <a:p>
            <a:pPr algn="ctr"/>
            <a:r>
              <a:rPr lang="it-IT" dirty="0"/>
              <a:t>Andamento prova d’</a:t>
            </a:r>
            <a:r>
              <a:rPr lang="it-IT" b="1" dirty="0">
                <a:solidFill>
                  <a:srgbClr val="FF0000"/>
                </a:solidFill>
              </a:rPr>
              <a:t>Italiano</a:t>
            </a:r>
            <a:r>
              <a:rPr lang="it-IT" dirty="0"/>
              <a:t> ultimi 6 anni</a:t>
            </a:r>
          </a:p>
        </p:txBody>
      </p:sp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xmlns="" id="{534DC950-494C-49EC-A953-DD833F0FA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588" y="1500174"/>
            <a:ext cx="10663295" cy="4786346"/>
          </a:xfrm>
        </p:spPr>
      </p:pic>
    </p:spTree>
    <p:extLst>
      <p:ext uri="{BB962C8B-B14F-4D97-AF65-F5344CB8AC3E}">
        <p14:creationId xmlns:p14="http://schemas.microsoft.com/office/powerpoint/2010/main" xmlns="" val="4192780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4CD3C2C-1D0F-4E8C-805B-273BD0CD4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50" y="500042"/>
            <a:ext cx="10644262" cy="109084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Andamento prova di </a:t>
            </a:r>
            <a:r>
              <a:rPr lang="it-IT" b="1" dirty="0">
                <a:solidFill>
                  <a:srgbClr val="FF0000"/>
                </a:solidFill>
              </a:rPr>
              <a:t>Matematica</a:t>
            </a:r>
            <a:r>
              <a:rPr lang="it-IT" dirty="0"/>
              <a:t> ultimi 6 anni</a:t>
            </a:r>
          </a:p>
        </p:txBody>
      </p:sp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xmlns="" id="{8007DBEB-F3F1-4164-8009-366B703F7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340" y="1500174"/>
            <a:ext cx="9886952" cy="4826592"/>
          </a:xfrm>
        </p:spPr>
      </p:pic>
    </p:spTree>
    <p:extLst>
      <p:ext uri="{BB962C8B-B14F-4D97-AF65-F5344CB8AC3E}">
        <p14:creationId xmlns:p14="http://schemas.microsoft.com/office/powerpoint/2010/main" xmlns="" val="4206428732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Regatta Yellow">
      <a:dk1>
        <a:srgbClr val="000000"/>
      </a:dk1>
      <a:lt1>
        <a:srgbClr val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208</Words>
  <Application>Microsoft Office PowerPoint</Application>
  <PresentationFormat>Personalizzato</PresentationFormat>
  <Paragraphs>33</Paragraphs>
  <Slides>24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7" baseType="lpstr">
      <vt:lpstr>Arial</vt:lpstr>
      <vt:lpstr>Play</vt:lpstr>
      <vt:lpstr>RegattaVTI</vt:lpstr>
      <vt:lpstr>RESTITUZIONE DATI INVALSI  A.S. 2020/2021</vt:lpstr>
      <vt:lpstr>Diapositiva 2</vt:lpstr>
      <vt:lpstr>Andamento prova d’Italiano ultimi 6 anni</vt:lpstr>
      <vt:lpstr>Andamento prova di Matematica ultimi 6 anni</vt:lpstr>
      <vt:lpstr>Punteggi generali prova d’Italiano  per classi di Plesso e Istituto</vt:lpstr>
      <vt:lpstr>Punteggio generali prova di Matematica per classi di Plesso e Istituto</vt:lpstr>
      <vt:lpstr>Diapositiva 7</vt:lpstr>
      <vt:lpstr>Andamento prova d’Italiano ultimi 6 anni</vt:lpstr>
      <vt:lpstr>Andamento prova di Matematica ultimi 6 anni</vt:lpstr>
      <vt:lpstr>Punteggi generali prova d’Italiano  per classi di Plesso e Istituto</vt:lpstr>
      <vt:lpstr>Punteggi generali prova di Matematica  per classi di Plesso e Istituto</vt:lpstr>
      <vt:lpstr>Andamento prova di inglese Listening ultimi 3 anni</vt:lpstr>
      <vt:lpstr>Punteggi generali prova di Inglese Listening per classi di Plesso e Istituto</vt:lpstr>
      <vt:lpstr>Andamento prova di Inglese Reading ultimi 3 anni</vt:lpstr>
      <vt:lpstr>Punteggi generali prova di Inglese Reading per classi di Plesso e Istituto</vt:lpstr>
      <vt:lpstr>ANDAMENTO DEGLI STUDENTI NELLE PROVE STANDARDIZZATE NAZIONALI   NEGLI ULTIMI TRE ANNI</vt:lpstr>
      <vt:lpstr>Distribuzione degli studenti per livelli di apprendimento ITALIANO </vt:lpstr>
      <vt:lpstr>Distribuzione degli studenti per livelli di apprendimento MATEMATICA </vt:lpstr>
      <vt:lpstr>Distribuzione degli studenti per livelli di apprendimento INGLESE LISTENING</vt:lpstr>
      <vt:lpstr>Distribuzione degli studenti per livelli di apprendimento INGLESE READING </vt:lpstr>
      <vt:lpstr>Punteggi generali prova di  ITALIANO  per classi di Plesso e Istituto</vt:lpstr>
      <vt:lpstr>Punteggi generali prova di  MATEMATICA  per classi di Plesso e Istituto</vt:lpstr>
      <vt:lpstr>Punteggi generali prova di  INGLESE LISTENING per classi di Plesso e Istituto</vt:lpstr>
      <vt:lpstr>Punteggi generali prova di  INGLESE READING  per classi di Plesso e Istituto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RESTITUZIONE DATI INVALSI  A.S. 2020/2021</dc:title>
  <dc:creator>daniela cirrincione</dc:creator>
  <cp:lastModifiedBy>Utente</cp:lastModifiedBy>
  <cp:revision>15</cp:revision>
  <dcterms:created xsi:type="dcterms:W3CDTF">2021-10-18T09:55:17Z</dcterms:created>
  <dcterms:modified xsi:type="dcterms:W3CDTF">2021-10-20T15:37:49Z</dcterms:modified>
</cp:coreProperties>
</file>